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7"/>
  </p:notesMasterIdLst>
  <p:sldIdLst>
    <p:sldId id="314" r:id="rId6"/>
    <p:sldId id="336" r:id="rId7"/>
    <p:sldId id="348" r:id="rId8"/>
    <p:sldId id="349" r:id="rId9"/>
    <p:sldId id="347" r:id="rId10"/>
    <p:sldId id="346" r:id="rId11"/>
    <p:sldId id="345" r:id="rId12"/>
    <p:sldId id="344" r:id="rId13"/>
    <p:sldId id="343" r:id="rId14"/>
    <p:sldId id="340" r:id="rId15"/>
    <p:sldId id="342" r:id="rId16"/>
    <p:sldId id="341" r:id="rId17"/>
    <p:sldId id="350" r:id="rId18"/>
    <p:sldId id="309" r:id="rId19"/>
    <p:sldId id="326" r:id="rId20"/>
    <p:sldId id="352" r:id="rId21"/>
    <p:sldId id="351" r:id="rId22"/>
    <p:sldId id="338" r:id="rId23"/>
    <p:sldId id="339" r:id="rId24"/>
    <p:sldId id="353" r:id="rId25"/>
    <p:sldId id="354" r:id="rId26"/>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44" autoAdjust="0"/>
    <p:restoredTop sz="94917" autoAdjust="0"/>
  </p:normalViewPr>
  <p:slideViewPr>
    <p:cSldViewPr snapToGrid="0" showGuides="1">
      <p:cViewPr>
        <p:scale>
          <a:sx n="100" d="100"/>
          <a:sy n="100" d="100"/>
        </p:scale>
        <p:origin x="-1626" y="-16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11</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12</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13</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3</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4</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5</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6</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7</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8</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9</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10</a:t>
            </a:fld>
            <a:endParaRPr lang="en-US"/>
          </a:p>
        </p:txBody>
      </p:sp>
    </p:spTree>
    <p:extLst>
      <p:ext uri="{BB962C8B-B14F-4D97-AF65-F5344CB8AC3E}">
        <p14:creationId xmlns:p14="http://schemas.microsoft.com/office/powerpoint/2010/main" val="466263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03/02/2016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February 2016</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Demand and output</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2.9</a:t>
            </a:r>
            <a:r>
              <a:rPr lang="en-US" dirty="0" smtClean="0"/>
              <a:t>  Extraction </a:t>
            </a:r>
            <a:r>
              <a:rPr lang="en-US" dirty="0"/>
              <a:t>investment has weighed on overall business investment </a:t>
            </a:r>
            <a:r>
              <a:rPr lang="en-US" dirty="0" smtClean="0"/>
              <a:t>growth</a:t>
            </a:r>
            <a:endParaRPr lang="en-GB" dirty="0" smtClean="0"/>
          </a:p>
          <a:p>
            <a:pPr lvl="2"/>
            <a:r>
              <a:rPr lang="en-US" dirty="0" smtClean="0"/>
              <a:t>Contribution to four-quarter business investment growth</a:t>
            </a:r>
            <a:r>
              <a:rPr lang="en-US" baseline="30000" dirty="0" smtClean="0"/>
              <a:t>(a)(b)</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US" dirty="0"/>
              <a:t>(a)	Chained-volume measures.  Contributions prior to 2012 are indicative estimates.</a:t>
            </a:r>
            <a:endParaRPr lang="en-GB" dirty="0"/>
          </a:p>
          <a:p>
            <a:r>
              <a:rPr lang="en-US" dirty="0"/>
              <a:t>(b)	Figures in parentheses are shares in total nominal business investment in 2012.</a:t>
            </a:r>
            <a:endParaRPr lang="en-GB" dirty="0"/>
          </a:p>
          <a:p>
            <a:r>
              <a:rPr lang="en-US" dirty="0"/>
              <a:t>(c)	Total business investment, less contributions from the mining and quarrying, oil and gas extraction, utilities, manufacturing and service sectors.</a:t>
            </a:r>
            <a:endParaRPr lang="en-GB"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5944"/>
          <a:stretch/>
        </p:blipFill>
        <p:spPr>
          <a:xfrm>
            <a:off x="1781175" y="1371599"/>
            <a:ext cx="5492508" cy="4684367"/>
          </a:xfrm>
          <a:prstGeom prst="rect">
            <a:avLst/>
          </a:prstGeom>
        </p:spPr>
      </p:pic>
    </p:spTree>
    <p:extLst>
      <p:ext uri="{BB962C8B-B14F-4D97-AF65-F5344CB8AC3E}">
        <p14:creationId xmlns:p14="http://schemas.microsoft.com/office/powerpoint/2010/main" val="30413791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2.10</a:t>
            </a:r>
            <a:r>
              <a:rPr lang="en-US" dirty="0" smtClean="0"/>
              <a:t>  Export </a:t>
            </a:r>
            <a:r>
              <a:rPr lang="en-US" dirty="0"/>
              <a:t>growth appears stronger than suggested by survey </a:t>
            </a:r>
            <a:r>
              <a:rPr lang="en-US" dirty="0" smtClean="0"/>
              <a:t>indicators</a:t>
            </a:r>
            <a:endParaRPr lang="en-GB" dirty="0" smtClean="0"/>
          </a:p>
          <a:p>
            <a:pPr lvl="2"/>
            <a:r>
              <a:rPr lang="en-US" dirty="0" smtClean="0"/>
              <a:t>Exports </a:t>
            </a:r>
            <a:r>
              <a:rPr lang="en-US" dirty="0"/>
              <a:t>of goods and survey </a:t>
            </a:r>
            <a:r>
              <a:rPr lang="en-US" dirty="0" smtClean="0"/>
              <a:t>indicators</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US" dirty="0"/>
              <a:t>Sources:  Bank of England, BCC, CBI, </a:t>
            </a:r>
            <a:r>
              <a:rPr lang="en-US" dirty="0" err="1"/>
              <a:t>Markit</a:t>
            </a:r>
            <a:r>
              <a:rPr lang="en-US" dirty="0"/>
              <a:t>/CIPS, ONS and Bank calculations.</a:t>
            </a:r>
            <a:endParaRPr lang="en-GB" dirty="0"/>
          </a:p>
          <a:p>
            <a:r>
              <a:rPr lang="en-US" dirty="0"/>
              <a:t> </a:t>
            </a:r>
            <a:endParaRPr lang="en-GB" dirty="0"/>
          </a:p>
          <a:p>
            <a:r>
              <a:rPr lang="en-US" dirty="0"/>
              <a:t>(a)	Includes measures of manufacturing export orders from BCC, CBI and </a:t>
            </a:r>
            <a:r>
              <a:rPr lang="en-US" dirty="0" err="1"/>
              <a:t>Markit</a:t>
            </a:r>
            <a:r>
              <a:rPr lang="en-US" dirty="0"/>
              <a:t>/CIPS, together with scores from the Bank’s Agents for manufacturing output for export, scaled to match the mean and variance of four-quarter goods export growth since 2000.  BCC data are non seasonally adjusted.</a:t>
            </a:r>
            <a:endParaRPr lang="en-GB" dirty="0"/>
          </a:p>
          <a:p>
            <a:r>
              <a:rPr lang="en-US" dirty="0"/>
              <a:t>(b)	Chained-volume measure.  Data are to 2015 Q3.  Goods export data exclude the estimated impact of missing trader intra-community (MTIC) fraud, calculated as nominal MTIC adjustment, divided by the goods import deflator.</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5" y="1342596"/>
            <a:ext cx="5465075" cy="4418999"/>
          </a:xfrm>
          <a:prstGeom prst="rect">
            <a:avLst/>
          </a:prstGeom>
        </p:spPr>
      </p:pic>
    </p:spTree>
    <p:extLst>
      <p:ext uri="{BB962C8B-B14F-4D97-AF65-F5344CB8AC3E}">
        <p14:creationId xmlns:p14="http://schemas.microsoft.com/office/powerpoint/2010/main" val="38343363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2.11</a:t>
            </a:r>
            <a:r>
              <a:rPr lang="en-US" dirty="0" smtClean="0"/>
              <a:t>  Import </a:t>
            </a:r>
            <a:r>
              <a:rPr lang="en-US" dirty="0"/>
              <a:t>penetration has picked up </a:t>
            </a:r>
            <a:endParaRPr lang="en-GB" dirty="0" smtClean="0"/>
          </a:p>
          <a:p>
            <a:pPr lvl="2"/>
            <a:r>
              <a:rPr lang="en-US" dirty="0" smtClean="0"/>
              <a:t>Relative </a:t>
            </a:r>
            <a:r>
              <a:rPr lang="en-US" dirty="0"/>
              <a:t>import prices and imports relative to import-weighted </a:t>
            </a:r>
            <a:r>
              <a:rPr lang="en-US" dirty="0" smtClean="0"/>
              <a:t>demand</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US" dirty="0"/>
              <a:t>(a)	UK imports as a proportion of import-weighted total expenditure, chained-volume </a:t>
            </a:r>
            <a:r>
              <a:rPr lang="en-US"/>
              <a:t>measures</a:t>
            </a:r>
            <a:r>
              <a:rPr lang="en-US" smtClean="0"/>
              <a:t>.  </a:t>
            </a:r>
            <a:r>
              <a:rPr lang="en-US" dirty="0"/>
              <a:t>Import-weighted total expenditure is calculated by weighting together household consumption (including non-profit institutions serving households), whole-economy investment (excluding valuables), government spending, inventories (excluding the alignment adjustment) and exports by their respective import intensities, estimated using the </a:t>
            </a:r>
            <a:r>
              <a:rPr lang="en-US" i="1" dirty="0"/>
              <a:t>United Kingdom Input-Output Analytical Tables 2010</a:t>
            </a:r>
            <a:r>
              <a:rPr lang="en-US" dirty="0"/>
              <a:t>.  Import and export data have been adjusted to exclude the estimated impact of MTIC fraud.</a:t>
            </a:r>
            <a:endParaRPr lang="en-GB" dirty="0"/>
          </a:p>
          <a:p>
            <a:r>
              <a:rPr lang="en-US" dirty="0"/>
              <a:t>(b)	Import price deflator divided by the market price GDP deflator.</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8315" y="1391251"/>
            <a:ext cx="5867411" cy="4418999"/>
          </a:xfrm>
          <a:prstGeom prst="rect">
            <a:avLst/>
          </a:prstGeom>
        </p:spPr>
      </p:pic>
    </p:spTree>
    <p:extLst>
      <p:ext uri="{BB962C8B-B14F-4D97-AF65-F5344CB8AC3E}">
        <p14:creationId xmlns:p14="http://schemas.microsoft.com/office/powerpoint/2010/main" val="40548267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3124"/>
          </a:xfrm>
        </p:spPr>
        <p:txBody>
          <a:bodyPr/>
          <a:lstStyle/>
          <a:p>
            <a:pPr lvl="1"/>
            <a:r>
              <a:rPr lang="en-US" b="1" dirty="0"/>
              <a:t>Chart </a:t>
            </a:r>
            <a:r>
              <a:rPr lang="en-US" b="1" dirty="0" smtClean="0"/>
              <a:t>2.12</a:t>
            </a:r>
            <a:r>
              <a:rPr lang="en-US" dirty="0" smtClean="0"/>
              <a:t>  The </a:t>
            </a:r>
            <a:r>
              <a:rPr lang="en-US" dirty="0"/>
              <a:t>current account deficit was broadly unchanged in </a:t>
            </a:r>
            <a:r>
              <a:rPr lang="en-US" dirty="0" smtClean="0"/>
              <a:t>Q3</a:t>
            </a:r>
          </a:p>
          <a:p>
            <a:pPr lvl="1"/>
            <a:r>
              <a:rPr lang="en-US" sz="2000" dirty="0" smtClean="0">
                <a:solidFill>
                  <a:schemeClr val="tx1"/>
                </a:solidFill>
              </a:rPr>
              <a:t>UK current account</a:t>
            </a:r>
            <a:endParaRPr lang="en-GB" sz="2000" dirty="0">
              <a:solidFill>
                <a:schemeClr val="tx1"/>
              </a:solidFill>
            </a:endParaRPr>
          </a:p>
        </p:txBody>
      </p:sp>
      <p:sp>
        <p:nvSpPr>
          <p:cNvPr id="5" name="Text Placeholder 4"/>
          <p:cNvSpPr>
            <a:spLocks noGrp="1"/>
          </p:cNvSpPr>
          <p:nvPr>
            <p:ph type="body" sz="quarter" idx="16"/>
          </p:nvPr>
        </p:nvSpPr>
        <p:spPr>
          <a:xfrm>
            <a:off x="292100" y="5810249"/>
            <a:ext cx="8491538" cy="1047751"/>
          </a:xfrm>
        </p:spPr>
        <p:txBody>
          <a:bodyPr/>
          <a:lstStyle/>
          <a:p>
            <a:endParaRPr lang="en-GB"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5" y="1377840"/>
            <a:ext cx="5371197" cy="4432410"/>
          </a:xfrm>
          <a:prstGeom prst="rect">
            <a:avLst/>
          </a:prstGeom>
        </p:spPr>
      </p:pic>
    </p:spTree>
    <p:extLst>
      <p:ext uri="{BB962C8B-B14F-4D97-AF65-F5344CB8AC3E}">
        <p14:creationId xmlns:p14="http://schemas.microsoft.com/office/powerpoint/2010/main" val="2351221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Table </a:t>
            </a:r>
            <a:r>
              <a:rPr lang="en-US" b="1" dirty="0" smtClean="0"/>
              <a:t>2.A</a:t>
            </a:r>
            <a:r>
              <a:rPr lang="en-US" dirty="0" smtClean="0"/>
              <a:t>  Monitoring </a:t>
            </a:r>
            <a:r>
              <a:rPr lang="en-US" dirty="0"/>
              <a:t>the MPC’s key </a:t>
            </a:r>
            <a:r>
              <a:rPr lang="en-US" dirty="0" err="1" smtClean="0"/>
              <a:t>judgements</a:t>
            </a:r>
            <a:endParaRPr lang="en-GB" baseline="30000" dirty="0"/>
          </a:p>
        </p:txBody>
      </p:sp>
      <p:sp>
        <p:nvSpPr>
          <p:cNvPr id="4" name="Text Placeholder 2"/>
          <p:cNvSpPr>
            <a:spLocks noGrp="1"/>
          </p:cNvSpPr>
          <p:nvPr>
            <p:ph type="body" sz="quarter" idx="16"/>
          </p:nvPr>
        </p:nvSpPr>
        <p:spPr>
          <a:xfrm>
            <a:off x="292100" y="5905500"/>
            <a:ext cx="8491538" cy="1047751"/>
          </a:xfrm>
        </p:spPr>
        <p:txBody>
          <a:bodyPr/>
          <a:lstStyle/>
          <a:p>
            <a:endParaRPr lang="en-GB" dirty="0"/>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4" y="838200"/>
            <a:ext cx="5578803" cy="54425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57972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Table </a:t>
            </a:r>
            <a:r>
              <a:rPr lang="en-US" b="1" dirty="0" smtClean="0"/>
              <a:t>2.B</a:t>
            </a:r>
            <a:r>
              <a:rPr lang="en-US" dirty="0" smtClean="0"/>
              <a:t>  Private </a:t>
            </a:r>
            <a:r>
              <a:rPr lang="en-US" dirty="0"/>
              <a:t>sector domestic demand growth was resilient in </a:t>
            </a:r>
            <a:r>
              <a:rPr lang="en-US" dirty="0" smtClean="0"/>
              <a:t>Q3</a:t>
            </a:r>
            <a:endParaRPr lang="en-GB" dirty="0" smtClean="0"/>
          </a:p>
          <a:p>
            <a:pPr lvl="2"/>
            <a:r>
              <a:rPr lang="en-GB" dirty="0" smtClean="0"/>
              <a:t>Expenditure components of demand</a:t>
            </a:r>
            <a:r>
              <a:rPr lang="en-US" baseline="30000" dirty="0" smtClean="0"/>
              <a:t>(a)</a:t>
            </a:r>
            <a:endParaRPr lang="en-GB" baseline="30000" dirty="0"/>
          </a:p>
        </p:txBody>
      </p:sp>
      <p:sp>
        <p:nvSpPr>
          <p:cNvPr id="4" name="Text Placeholder 2"/>
          <p:cNvSpPr>
            <a:spLocks noGrp="1"/>
          </p:cNvSpPr>
          <p:nvPr>
            <p:ph type="body" sz="quarter" idx="16"/>
          </p:nvPr>
        </p:nvSpPr>
        <p:spPr>
          <a:xfrm>
            <a:off x="292100" y="5905500"/>
            <a:ext cx="8491538" cy="1047751"/>
          </a:xfrm>
        </p:spPr>
        <p:txBody>
          <a:bodyPr/>
          <a:lstStyle/>
          <a:p>
            <a:r>
              <a:rPr lang="en-US" dirty="0"/>
              <a:t>(a)	Chained-volume measures unless otherwise stated.</a:t>
            </a:r>
            <a:endParaRPr lang="en-GB" dirty="0"/>
          </a:p>
          <a:p>
            <a:r>
              <a:rPr lang="en-US" dirty="0"/>
              <a:t>(b)	Includes non-profit institutions serving households.</a:t>
            </a:r>
            <a:endParaRPr lang="en-GB" dirty="0"/>
          </a:p>
          <a:p>
            <a:r>
              <a:rPr lang="en-US" dirty="0"/>
              <a:t>(c)	Investment data take account of the transfer of nuclear reactors from the public corporation sector to central government in 2005 Q2.</a:t>
            </a:r>
            <a:endParaRPr lang="en-GB" dirty="0"/>
          </a:p>
          <a:p>
            <a:r>
              <a:rPr lang="en-US" dirty="0"/>
              <a:t>(d)	Excludes the alignment adjustment.</a:t>
            </a:r>
            <a:endParaRPr lang="en-GB" dirty="0"/>
          </a:p>
          <a:p>
            <a:r>
              <a:rPr lang="en-US" dirty="0"/>
              <a:t>(e)	Percentage point contributions to quarterly growth of real GDP.</a:t>
            </a:r>
            <a:endParaRPr lang="en-GB" dirty="0"/>
          </a:p>
          <a:p>
            <a:r>
              <a:rPr lang="en-US" dirty="0"/>
              <a:t>(f)	Includes acquisitions less disposals of valuables.</a:t>
            </a:r>
            <a:endParaRPr lang="en-GB" dirty="0"/>
          </a:p>
          <a:p>
            <a:r>
              <a:rPr lang="en-US" dirty="0"/>
              <a:t>(g)	Excluding the impact of missing trader intra-community (MTIC) fraud.  Official MTIC-adjusted data are not available for exports, so the headline exports data have been adjusted by an amount equal to the ONS import adjustment.</a:t>
            </a:r>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7182" y="1445638"/>
            <a:ext cx="4156411" cy="4299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776049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Table </a:t>
            </a:r>
            <a:r>
              <a:rPr lang="en-US" b="1" dirty="0" smtClean="0"/>
              <a:t>2.C</a:t>
            </a:r>
            <a:r>
              <a:rPr lang="en-US" dirty="0" smtClean="0"/>
              <a:t>  Net </a:t>
            </a:r>
            <a:r>
              <a:rPr lang="en-US" dirty="0"/>
              <a:t>external finance raised by companies increased in </a:t>
            </a:r>
            <a:r>
              <a:rPr lang="en-US" dirty="0" smtClean="0"/>
              <a:t>2015</a:t>
            </a:r>
            <a:endParaRPr lang="en-GB" dirty="0" smtClean="0"/>
          </a:p>
          <a:p>
            <a:pPr lvl="2"/>
            <a:r>
              <a:rPr lang="en-US" dirty="0" smtClean="0"/>
              <a:t>Net finance raised by PNFCs</a:t>
            </a:r>
            <a:r>
              <a:rPr lang="en-US" baseline="30000" dirty="0" smtClean="0"/>
              <a:t>(a)</a:t>
            </a:r>
            <a:endParaRPr lang="en-GB" baseline="30000" dirty="0"/>
          </a:p>
        </p:txBody>
      </p:sp>
      <p:sp>
        <p:nvSpPr>
          <p:cNvPr id="4" name="Text Placeholder 2"/>
          <p:cNvSpPr>
            <a:spLocks noGrp="1"/>
          </p:cNvSpPr>
          <p:nvPr>
            <p:ph type="body" sz="quarter" idx="16"/>
          </p:nvPr>
        </p:nvSpPr>
        <p:spPr>
          <a:xfrm>
            <a:off x="292100" y="5905500"/>
            <a:ext cx="8491538" cy="1047751"/>
          </a:xfrm>
        </p:spPr>
        <p:txBody>
          <a:bodyPr/>
          <a:lstStyle/>
          <a:p>
            <a:r>
              <a:rPr lang="en-US" dirty="0"/>
              <a:t>(a)	Includes sterling and foreign currency funds from capital markets and UK monetary financial institutions.</a:t>
            </a:r>
            <a:endParaRPr lang="en-GB" dirty="0"/>
          </a:p>
          <a:p>
            <a:r>
              <a:rPr lang="en-US" dirty="0"/>
              <a:t>(b)	Non seasonally adjusted.</a:t>
            </a:r>
            <a:endParaRPr lang="en-GB" dirty="0"/>
          </a:p>
          <a:p>
            <a:r>
              <a:rPr lang="en-US" dirty="0"/>
              <a:t>(c)	Includes stand-alone and </a:t>
            </a:r>
            <a:r>
              <a:rPr lang="en-US" dirty="0" err="1"/>
              <a:t>programme</a:t>
            </a:r>
            <a:r>
              <a:rPr lang="en-US" dirty="0"/>
              <a:t> bonds.</a:t>
            </a:r>
            <a:endParaRPr lang="en-GB" dirty="0"/>
          </a:p>
          <a:p>
            <a:r>
              <a:rPr lang="en-US" dirty="0"/>
              <a:t>(d)	As component series are not all seasonally adjusted, the total may not equal the sum of its components.</a:t>
            </a:r>
            <a:endParaRPr lang="en-GB" dirty="0"/>
          </a:p>
          <a:p>
            <a:r>
              <a:rPr lang="en-US" dirty="0"/>
              <a:t>(e)	Sterling net lending excluding the effects of </a:t>
            </a:r>
            <a:r>
              <a:rPr lang="en-US" dirty="0" err="1"/>
              <a:t>securitisation</a:t>
            </a:r>
            <a:r>
              <a:rPr lang="en-US" dirty="0"/>
              <a:t>.  Percentage change on a quarter earlier.</a:t>
            </a:r>
            <a:endParaRPr lang="en-GB" dirty="0"/>
          </a:p>
          <a:p>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300" y="1966913"/>
            <a:ext cx="7391400" cy="292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51558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b="1" dirty="0" smtClean="0">
                <a:solidFill>
                  <a:srgbClr val="960000"/>
                </a:solidFill>
                <a:latin typeface="Arial" pitchFamily="34" charset="0"/>
                <a:cs typeface="Arial" pitchFamily="34" charset="0"/>
              </a:rPr>
              <a:t>Conditions in credit and financial markets</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9517199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A</a:t>
            </a:r>
            <a:r>
              <a:rPr lang="en-US" dirty="0" smtClean="0"/>
              <a:t>  The </a:t>
            </a:r>
            <a:r>
              <a:rPr lang="en-US" dirty="0"/>
              <a:t>UK long-term real interest rate has declined significantly over the past few </a:t>
            </a:r>
            <a:r>
              <a:rPr lang="en-US" dirty="0" smtClean="0"/>
              <a:t>decades</a:t>
            </a:r>
            <a:endParaRPr lang="en-GB" dirty="0" smtClean="0"/>
          </a:p>
          <a:p>
            <a:pPr lvl="2"/>
            <a:r>
              <a:rPr lang="en-US" dirty="0" smtClean="0"/>
              <a:t>UK </a:t>
            </a:r>
            <a:r>
              <a:rPr lang="en-US" dirty="0"/>
              <a:t>long-term real interest </a:t>
            </a:r>
            <a:r>
              <a:rPr lang="en-US" dirty="0" smtClean="0"/>
              <a:t>rate</a:t>
            </a:r>
            <a:r>
              <a:rPr lang="en-US" baseline="30000" dirty="0" smtClean="0"/>
              <a:t>(a)</a:t>
            </a:r>
          </a:p>
          <a:p>
            <a:pPr lvl="2"/>
            <a:endParaRPr lang="en-GB" dirty="0"/>
          </a:p>
        </p:txBody>
      </p:sp>
      <p:sp>
        <p:nvSpPr>
          <p:cNvPr id="5" name="Text Placeholder 4"/>
          <p:cNvSpPr>
            <a:spLocks noGrp="1"/>
          </p:cNvSpPr>
          <p:nvPr>
            <p:ph type="body" sz="quarter" idx="16"/>
          </p:nvPr>
        </p:nvSpPr>
        <p:spPr>
          <a:xfrm>
            <a:off x="292100" y="6334125"/>
            <a:ext cx="8491538" cy="523876"/>
          </a:xfrm>
        </p:spPr>
        <p:txBody>
          <a:bodyPr/>
          <a:lstStyle/>
          <a:p>
            <a:r>
              <a:rPr lang="en-US" dirty="0"/>
              <a:t>Sources:  Bloomberg and Bank calculations.</a:t>
            </a:r>
            <a:endParaRPr lang="en-GB" dirty="0"/>
          </a:p>
          <a:p>
            <a:r>
              <a:rPr lang="en-US" dirty="0"/>
              <a:t> </a:t>
            </a:r>
            <a:endParaRPr lang="en-GB" dirty="0"/>
          </a:p>
          <a:p>
            <a:pPr lvl="0"/>
            <a:r>
              <a:rPr lang="en-US" dirty="0" smtClean="0"/>
              <a:t>(a)	Ten-year </a:t>
            </a:r>
            <a:r>
              <a:rPr lang="en-US" dirty="0"/>
              <a:t>spot index-linked gilt rate.  Monthly averages.  The last data point is for January 2016 and uses data to 27 January 2016.</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53128"/>
            <a:ext cx="5364491" cy="4412294"/>
          </a:xfrm>
          <a:prstGeom prst="rect">
            <a:avLst/>
          </a:prstGeom>
        </p:spPr>
      </p:pic>
    </p:spTree>
    <p:extLst>
      <p:ext uri="{BB962C8B-B14F-4D97-AF65-F5344CB8AC3E}">
        <p14:creationId xmlns:p14="http://schemas.microsoft.com/office/powerpoint/2010/main" val="27728537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2.1</a:t>
            </a:r>
            <a:r>
              <a:rPr lang="en-US" dirty="0" smtClean="0"/>
              <a:t>  GDP </a:t>
            </a:r>
            <a:r>
              <a:rPr lang="en-US" dirty="0"/>
              <a:t>growth was 0.5% in </a:t>
            </a:r>
            <a:r>
              <a:rPr lang="en-US" dirty="0" smtClean="0"/>
              <a:t>Q4</a:t>
            </a:r>
            <a:endParaRPr lang="en-GB" dirty="0" smtClean="0"/>
          </a:p>
          <a:p>
            <a:pPr lvl="2"/>
            <a:r>
              <a:rPr lang="en-US" dirty="0" smtClean="0"/>
              <a:t>Bank </a:t>
            </a:r>
            <a:r>
              <a:rPr lang="en-US" dirty="0"/>
              <a:t>staff’s projections for near-term output </a:t>
            </a:r>
            <a:r>
              <a:rPr lang="en-US" dirty="0" smtClean="0"/>
              <a:t>growth</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US" dirty="0"/>
              <a:t>Sources</a:t>
            </a:r>
            <a:r>
              <a:rPr lang="en-US" dirty="0" smtClean="0"/>
              <a:t>:  ONS </a:t>
            </a:r>
            <a:r>
              <a:rPr lang="en-US" dirty="0"/>
              <a:t>and Bank calculations.</a:t>
            </a:r>
            <a:endParaRPr lang="en-GB" dirty="0"/>
          </a:p>
          <a:p>
            <a:r>
              <a:rPr lang="en-US" dirty="0"/>
              <a:t> </a:t>
            </a:r>
            <a:endParaRPr lang="en-GB" dirty="0"/>
          </a:p>
          <a:p>
            <a:r>
              <a:rPr lang="en-US" dirty="0"/>
              <a:t>(a)	Chained-volume measures</a:t>
            </a:r>
            <a:r>
              <a:rPr lang="en-US" dirty="0" smtClean="0"/>
              <a:t>.  GDP </a:t>
            </a:r>
            <a:r>
              <a:rPr lang="en-US" dirty="0"/>
              <a:t>is at market prices. </a:t>
            </a:r>
            <a:endParaRPr lang="en-GB" dirty="0"/>
          </a:p>
          <a:p>
            <a:r>
              <a:rPr lang="en-US" dirty="0"/>
              <a:t>(b)	The latest </a:t>
            </a:r>
            <a:r>
              <a:rPr lang="en-US" dirty="0" err="1"/>
              <a:t>backcast</a:t>
            </a:r>
            <a:r>
              <a:rPr lang="en-US" dirty="0"/>
              <a:t>, shown to the left of the vertical line, is a </a:t>
            </a:r>
            <a:r>
              <a:rPr lang="en-US" dirty="0" err="1"/>
              <a:t>judgement</a:t>
            </a:r>
            <a:r>
              <a:rPr lang="en-US" dirty="0"/>
              <a:t> about the path for GDP in the mature estimate of the data.  The observation for 2016 Q1, to the right of the vertical line, is consistent with the MPC’s central projection.</a:t>
            </a:r>
            <a:endParaRPr lang="en-GB" dirty="0"/>
          </a:p>
          <a:p>
            <a:r>
              <a:rPr lang="en-US" dirty="0"/>
              <a:t>(c)	The magenta diamond shows Bank staff’s central projection for the preliminary estimate of GDP growth for 2015 Q4 at the time of the November </a:t>
            </a:r>
            <a:r>
              <a:rPr lang="en-US" i="1" dirty="0"/>
              <a:t>Report</a:t>
            </a:r>
            <a:r>
              <a:rPr lang="en-US" dirty="0"/>
              <a:t>.  The green diamond shows the current staff projection for the preliminary estimate of GDP growth for 2016 Q1.  The bands on either side of the diamonds show uncertainty around those projections based on one root mean squared error of past Bank staff forecasts for quarterly GDP growth made since 2004.</a:t>
            </a:r>
            <a:endParaRPr lang="en-GB"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5358" y="1117026"/>
            <a:ext cx="5505309" cy="4432410"/>
          </a:xfrm>
          <a:prstGeom prst="rect">
            <a:avLst/>
          </a:prstGeom>
        </p:spPr>
      </p:pic>
    </p:spTree>
    <p:extLst>
      <p:ext uri="{BB962C8B-B14F-4D97-AF65-F5344CB8AC3E}">
        <p14:creationId xmlns:p14="http://schemas.microsoft.com/office/powerpoint/2010/main" val="22641808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a:t>
            </a:r>
            <a:r>
              <a:rPr lang="en-US" b="1" dirty="0"/>
              <a:t>B</a:t>
            </a:r>
            <a:r>
              <a:rPr lang="en-US" dirty="0" smtClean="0"/>
              <a:t>  Private </a:t>
            </a:r>
            <a:r>
              <a:rPr lang="en-US" dirty="0"/>
              <a:t>sector credit growth is now in line with GDP </a:t>
            </a:r>
            <a:r>
              <a:rPr lang="en-US" dirty="0" smtClean="0"/>
              <a:t>growth</a:t>
            </a:r>
            <a:endParaRPr lang="en-GB" dirty="0" smtClean="0"/>
          </a:p>
          <a:p>
            <a:pPr lvl="2"/>
            <a:r>
              <a:rPr lang="en-US" dirty="0" smtClean="0"/>
              <a:t>Private </a:t>
            </a:r>
            <a:r>
              <a:rPr lang="en-US" dirty="0"/>
              <a:t>sector credit growth relative to GDP </a:t>
            </a:r>
            <a:r>
              <a:rPr lang="en-US" dirty="0" smtClean="0"/>
              <a:t>growth</a:t>
            </a:r>
            <a:r>
              <a:rPr lang="en-US" baseline="30000" dirty="0" smtClean="0"/>
              <a:t>(a)</a:t>
            </a:r>
          </a:p>
          <a:p>
            <a:pPr lvl="2"/>
            <a:endParaRPr lang="en-GB" dirty="0"/>
          </a:p>
        </p:txBody>
      </p:sp>
      <p:sp>
        <p:nvSpPr>
          <p:cNvPr id="5" name="Text Placeholder 4"/>
          <p:cNvSpPr>
            <a:spLocks noGrp="1"/>
          </p:cNvSpPr>
          <p:nvPr>
            <p:ph type="body" sz="quarter" idx="16"/>
          </p:nvPr>
        </p:nvSpPr>
        <p:spPr>
          <a:xfrm>
            <a:off x="292100" y="6334125"/>
            <a:ext cx="8491538" cy="523876"/>
          </a:xfrm>
        </p:spPr>
        <p:txBody>
          <a:bodyPr/>
          <a:lstStyle/>
          <a:p>
            <a:pPr lvl="0"/>
            <a:r>
              <a:rPr lang="en-US" dirty="0" smtClean="0"/>
              <a:t>(a)	Four-quarter </a:t>
            </a:r>
            <a:r>
              <a:rPr lang="en-US" dirty="0"/>
              <a:t>credit growth minus four-quarter GDP growth.  Credit growth measured as M4 and M4 lending (excluding the effects of </a:t>
            </a:r>
            <a:r>
              <a:rPr lang="en-US" dirty="0" err="1"/>
              <a:t>securitisations</a:t>
            </a:r>
            <a:r>
              <a:rPr lang="en-US" dirty="0"/>
              <a:t>) prior to 1998 Q4, and equivalent measures excluding the deposits of, and borrowing by, intermediate other financial corporations thereafter.  GDP is at current market prices.</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99308"/>
            <a:ext cx="5465075" cy="4439116"/>
          </a:xfrm>
          <a:prstGeom prst="rect">
            <a:avLst/>
          </a:prstGeom>
        </p:spPr>
      </p:pic>
    </p:spTree>
    <p:extLst>
      <p:ext uri="{BB962C8B-B14F-4D97-AF65-F5344CB8AC3E}">
        <p14:creationId xmlns:p14="http://schemas.microsoft.com/office/powerpoint/2010/main" val="37709312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a:t>
            </a:r>
            <a:r>
              <a:rPr lang="en-US" b="1" dirty="0"/>
              <a:t>C</a:t>
            </a:r>
            <a:r>
              <a:rPr lang="en-US" dirty="0" smtClean="0"/>
              <a:t>  Consumer </a:t>
            </a:r>
            <a:r>
              <a:rPr lang="en-US" dirty="0"/>
              <a:t>credit growth has picked up by more than business or secured household </a:t>
            </a:r>
            <a:r>
              <a:rPr lang="en-US" dirty="0" smtClean="0"/>
              <a:t>lending</a:t>
            </a:r>
            <a:endParaRPr lang="en-GB" dirty="0" smtClean="0"/>
          </a:p>
          <a:p>
            <a:pPr lvl="2"/>
            <a:r>
              <a:rPr lang="en-US" dirty="0" smtClean="0"/>
              <a:t>Household and corporate lending</a:t>
            </a:r>
            <a:endParaRPr lang="en-US" baseline="30000" dirty="0" smtClean="0"/>
          </a:p>
          <a:p>
            <a:pPr lvl="2"/>
            <a:endParaRPr lang="en-GB" dirty="0"/>
          </a:p>
        </p:txBody>
      </p:sp>
      <p:sp>
        <p:nvSpPr>
          <p:cNvPr id="5" name="Text Placeholder 4"/>
          <p:cNvSpPr>
            <a:spLocks noGrp="1"/>
          </p:cNvSpPr>
          <p:nvPr>
            <p:ph type="body" sz="quarter" idx="16"/>
          </p:nvPr>
        </p:nvSpPr>
        <p:spPr>
          <a:xfrm>
            <a:off x="292100" y="6334125"/>
            <a:ext cx="8491538" cy="523876"/>
          </a:xfrm>
        </p:spPr>
        <p:txBody>
          <a:bodyPr/>
          <a:lstStyle/>
          <a:p>
            <a:r>
              <a:rPr lang="en-US" dirty="0"/>
              <a:t>(a)	Sterling net lending by UK monetary financial institutions (MFIs) and other lenders.</a:t>
            </a:r>
            <a:endParaRPr lang="en-GB" dirty="0"/>
          </a:p>
          <a:p>
            <a:r>
              <a:rPr lang="en-US" dirty="0"/>
              <a:t>(b)	Sterling net lending by UK MFIs and other lenders.  Consumer credit consists of credit card lending and other unsecured lending (other loans and advances) and excludes student loans.</a:t>
            </a:r>
            <a:endParaRPr lang="en-GB" dirty="0"/>
          </a:p>
          <a:p>
            <a:r>
              <a:rPr lang="en-US" dirty="0"/>
              <a:t>(c)	Sterling net lending by UK MFIs.</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4333" y="1476385"/>
            <a:ext cx="5438253" cy="4405588"/>
          </a:xfrm>
          <a:prstGeom prst="rect">
            <a:avLst/>
          </a:prstGeom>
        </p:spPr>
      </p:pic>
    </p:spTree>
    <p:extLst>
      <p:ext uri="{BB962C8B-B14F-4D97-AF65-F5344CB8AC3E}">
        <p14:creationId xmlns:p14="http://schemas.microsoft.com/office/powerpoint/2010/main" val="34983126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365990" y="207748"/>
            <a:ext cx="8519391" cy="882143"/>
          </a:xfrm>
        </p:spPr>
        <p:txBody>
          <a:bodyPr/>
          <a:lstStyle/>
          <a:p>
            <a:pPr lvl="1"/>
            <a:r>
              <a:rPr lang="en-US" b="1" dirty="0" smtClean="0"/>
              <a:t>Chart 2.2</a:t>
            </a:r>
            <a:r>
              <a:rPr lang="en-US" dirty="0" smtClean="0"/>
              <a:t>  Final </a:t>
            </a:r>
            <a:r>
              <a:rPr lang="en-US" dirty="0"/>
              <a:t>expenditure does not fully explain the slowing in growth</a:t>
            </a:r>
            <a:endParaRPr lang="en-GB" dirty="0"/>
          </a:p>
          <a:p>
            <a:pPr lvl="2"/>
            <a:r>
              <a:rPr lang="en-US" dirty="0" smtClean="0"/>
              <a:t>Contributions </a:t>
            </a:r>
            <a:r>
              <a:rPr lang="en-US" dirty="0"/>
              <a:t>to average quarterly GDP growth by expenditure </a:t>
            </a:r>
            <a:r>
              <a:rPr lang="en-US" dirty="0" smtClean="0"/>
              <a:t>component</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US" dirty="0"/>
              <a:t>(a)	Chained-volume measures.</a:t>
            </a:r>
            <a:endParaRPr lang="en-GB" dirty="0"/>
          </a:p>
          <a:p>
            <a:r>
              <a:rPr lang="en-US" dirty="0"/>
              <a:t>(b)	Calculated as a residual.  Includes inventories, the alignment adjustment and the statistical discrepancy.</a:t>
            </a:r>
            <a:endParaRPr lang="en-GB" dirty="0"/>
          </a:p>
          <a:p>
            <a:r>
              <a:rPr lang="en-US" dirty="0"/>
              <a:t>(c)	As expenditure estimates for Q4 are not yet available, growth rates for 2015 are an average of growth rates in the first three quarters of 2015.</a:t>
            </a:r>
            <a:endParaRPr lang="en-GB"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5" y="1624024"/>
            <a:ext cx="5486412" cy="4559818"/>
          </a:xfrm>
          <a:prstGeom prst="rect">
            <a:avLst/>
          </a:prstGeom>
        </p:spPr>
      </p:pic>
    </p:spTree>
    <p:extLst>
      <p:ext uri="{BB962C8B-B14F-4D97-AF65-F5344CB8AC3E}">
        <p14:creationId xmlns:p14="http://schemas.microsoft.com/office/powerpoint/2010/main" val="5565499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2.3</a:t>
            </a:r>
            <a:r>
              <a:rPr lang="en-US" dirty="0" smtClean="0"/>
              <a:t>  Construction</a:t>
            </a:r>
            <a:r>
              <a:rPr lang="en-US" dirty="0"/>
              <a:t>, manufacturing and service sector output growth have </a:t>
            </a:r>
            <a:r>
              <a:rPr lang="en-US" dirty="0" smtClean="0"/>
              <a:t>slowed</a:t>
            </a:r>
            <a:endParaRPr lang="en-GB" dirty="0" smtClean="0"/>
          </a:p>
          <a:p>
            <a:pPr lvl="2"/>
            <a:r>
              <a:rPr lang="en-US" dirty="0" smtClean="0"/>
              <a:t>Contributions </a:t>
            </a:r>
            <a:r>
              <a:rPr lang="en-US" dirty="0"/>
              <a:t>to average quarterly GVA growth by output </a:t>
            </a:r>
            <a:r>
              <a:rPr lang="en-US" dirty="0" smtClean="0"/>
              <a:t>sector</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US" dirty="0"/>
              <a:t>(a)	Chained-volume measures at basic prices.  Contributions may not sum to the total due to rounding.  Service industries are defined as ‘consumer-focused’ if the share of their output that is directly consumed exceeds the share of output that is sold to other businesses to be used as intermediate inputs, while the reverse is true for ‘business-focused’ service sectors. Calculated using the </a:t>
            </a:r>
            <a:r>
              <a:rPr lang="en-US" i="1" dirty="0"/>
              <a:t>United Kingdom Input-Output Analytical Tables 2010</a:t>
            </a:r>
            <a:r>
              <a:rPr lang="en-US" dirty="0"/>
              <a:t>.  Figures in parentheses are weights in nominal GDP in 2012.</a:t>
            </a:r>
            <a:endParaRPr lang="en-GB" dirty="0"/>
          </a:p>
          <a:p>
            <a:r>
              <a:rPr lang="en-US" dirty="0"/>
              <a:t>(b)	Other services includes:  public administration and </a:t>
            </a:r>
            <a:r>
              <a:rPr lang="en-US" dirty="0" err="1"/>
              <a:t>defence</a:t>
            </a:r>
            <a:r>
              <a:rPr lang="en-US" dirty="0"/>
              <a:t>;  health services and education.</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1567" y="1371600"/>
            <a:ext cx="4708255" cy="4714046"/>
          </a:xfrm>
          <a:prstGeom prst="rect">
            <a:avLst/>
          </a:prstGeom>
        </p:spPr>
      </p:pic>
    </p:spTree>
    <p:extLst>
      <p:ext uri="{BB962C8B-B14F-4D97-AF65-F5344CB8AC3E}">
        <p14:creationId xmlns:p14="http://schemas.microsoft.com/office/powerpoint/2010/main" val="17438413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2.4</a:t>
            </a:r>
            <a:r>
              <a:rPr lang="en-US" dirty="0" smtClean="0"/>
              <a:t>  Falling </a:t>
            </a:r>
            <a:r>
              <a:rPr lang="en-US" dirty="0"/>
              <a:t>oil prices and a strengthening labour market have supported real income </a:t>
            </a:r>
            <a:r>
              <a:rPr lang="en-US" dirty="0" smtClean="0"/>
              <a:t>growth</a:t>
            </a:r>
            <a:endParaRPr lang="en-GB" dirty="0" smtClean="0"/>
          </a:p>
          <a:p>
            <a:pPr lvl="2"/>
            <a:r>
              <a:rPr lang="en-US" dirty="0" smtClean="0"/>
              <a:t>Contributions </a:t>
            </a:r>
            <a:r>
              <a:rPr lang="en-US" dirty="0"/>
              <a:t>to four-quarter growth in real post-tax </a:t>
            </a:r>
            <a:r>
              <a:rPr lang="en-US" dirty="0" err="1"/>
              <a:t>labour</a:t>
            </a:r>
            <a:r>
              <a:rPr lang="en-US" dirty="0"/>
              <a:t> </a:t>
            </a:r>
            <a:r>
              <a:rPr lang="en-US" dirty="0" smtClean="0"/>
              <a:t>income</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US" dirty="0"/>
              <a:t>(a)	Wages and salaries plus mixed income.</a:t>
            </a:r>
            <a:endParaRPr lang="en-GB" dirty="0"/>
          </a:p>
          <a:p>
            <a:r>
              <a:rPr lang="en-US" dirty="0"/>
              <a:t>(b)	Measured using the consumption deflator (including non-profit institutions serving households).</a:t>
            </a:r>
            <a:endParaRPr lang="en-GB" dirty="0"/>
          </a:p>
          <a:p>
            <a:r>
              <a:rPr lang="en-US" dirty="0"/>
              <a:t>(c)	Net transfers are general government benefits less employees’ National Insurance contributions.</a:t>
            </a:r>
            <a:endParaRPr lang="en-GB" dirty="0"/>
          </a:p>
          <a:p>
            <a:r>
              <a:rPr lang="en-US" dirty="0"/>
              <a:t>(d)	Nominal post-tax </a:t>
            </a:r>
            <a:r>
              <a:rPr lang="en-US" dirty="0" err="1"/>
              <a:t>labour</a:t>
            </a:r>
            <a:r>
              <a:rPr lang="en-US" dirty="0"/>
              <a:t> income divided by the consumption deflator (including non-profit institutions serving households).</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5" y="1399308"/>
            <a:ext cx="5404725" cy="4452527"/>
          </a:xfrm>
          <a:prstGeom prst="rect">
            <a:avLst/>
          </a:prstGeom>
        </p:spPr>
      </p:pic>
    </p:spTree>
    <p:extLst>
      <p:ext uri="{BB962C8B-B14F-4D97-AF65-F5344CB8AC3E}">
        <p14:creationId xmlns:p14="http://schemas.microsoft.com/office/powerpoint/2010/main" val="31335147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2.5</a:t>
            </a:r>
            <a:r>
              <a:rPr lang="en-US" dirty="0" smtClean="0"/>
              <a:t>  Household </a:t>
            </a:r>
            <a:r>
              <a:rPr lang="en-US" dirty="0"/>
              <a:t>saving has been broadly stable </a:t>
            </a:r>
            <a:r>
              <a:rPr lang="en-US" dirty="0" smtClean="0"/>
              <a:t>recently</a:t>
            </a:r>
            <a:endParaRPr lang="en-GB" dirty="0" smtClean="0"/>
          </a:p>
          <a:p>
            <a:pPr lvl="2"/>
            <a:r>
              <a:rPr lang="en-US" dirty="0" smtClean="0"/>
              <a:t>Household </a:t>
            </a:r>
            <a:r>
              <a:rPr lang="en-US" dirty="0"/>
              <a:t>saving out of available </a:t>
            </a:r>
            <a:r>
              <a:rPr lang="en-US" dirty="0" smtClean="0"/>
              <a:t>income</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pPr lvl="0"/>
            <a:r>
              <a:rPr lang="en-US" dirty="0" smtClean="0"/>
              <a:t>(a)	Percentage </a:t>
            </a:r>
            <a:r>
              <a:rPr lang="en-US" dirty="0"/>
              <a:t>of household post-tax income excluding flows into employment-related pension schemes.</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5" y="1371134"/>
            <a:ext cx="5377902" cy="4439116"/>
          </a:xfrm>
          <a:prstGeom prst="rect">
            <a:avLst/>
          </a:prstGeom>
        </p:spPr>
      </p:pic>
    </p:spTree>
    <p:extLst>
      <p:ext uri="{BB962C8B-B14F-4D97-AF65-F5344CB8AC3E}">
        <p14:creationId xmlns:p14="http://schemas.microsoft.com/office/powerpoint/2010/main" val="38728503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2.6</a:t>
            </a:r>
            <a:r>
              <a:rPr lang="en-US" dirty="0" smtClean="0"/>
              <a:t>  Housing </a:t>
            </a:r>
            <a:r>
              <a:rPr lang="en-US" dirty="0"/>
              <a:t>investment growth has slowed </a:t>
            </a:r>
            <a:r>
              <a:rPr lang="en-US" dirty="0" smtClean="0"/>
              <a:t>sharply</a:t>
            </a:r>
            <a:endParaRPr lang="en-GB" dirty="0" smtClean="0"/>
          </a:p>
          <a:p>
            <a:pPr lvl="2"/>
            <a:r>
              <a:rPr lang="en-US" dirty="0" smtClean="0"/>
              <a:t>Housing investment</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pPr lvl="0"/>
            <a:r>
              <a:rPr lang="en-US" dirty="0" smtClean="0"/>
              <a:t>(a)	Chained-volume </a:t>
            </a:r>
            <a:r>
              <a:rPr lang="en-US" dirty="0"/>
              <a:t>measure.</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5" y="1345956"/>
            <a:ext cx="5465075" cy="4445822"/>
          </a:xfrm>
          <a:prstGeom prst="rect">
            <a:avLst/>
          </a:prstGeom>
        </p:spPr>
      </p:pic>
    </p:spTree>
    <p:extLst>
      <p:ext uri="{BB962C8B-B14F-4D97-AF65-F5344CB8AC3E}">
        <p14:creationId xmlns:p14="http://schemas.microsoft.com/office/powerpoint/2010/main" val="33684142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2.7</a:t>
            </a:r>
            <a:r>
              <a:rPr lang="en-US" dirty="0" smtClean="0"/>
              <a:t>  Mortgage </a:t>
            </a:r>
            <a:r>
              <a:rPr lang="en-US" dirty="0"/>
              <a:t>approvals and housing transactions increased slightly in </a:t>
            </a:r>
            <a:r>
              <a:rPr lang="en-US" dirty="0" smtClean="0"/>
              <a:t>Q4</a:t>
            </a:r>
            <a:endParaRPr lang="en-GB" dirty="0" smtClean="0"/>
          </a:p>
          <a:p>
            <a:pPr lvl="2"/>
            <a:r>
              <a:rPr lang="en-US" dirty="0" smtClean="0"/>
              <a:t>Mortgage </a:t>
            </a:r>
            <a:r>
              <a:rPr lang="en-US" dirty="0"/>
              <a:t>approvals and housing </a:t>
            </a:r>
            <a:r>
              <a:rPr lang="en-US" dirty="0" smtClean="0"/>
              <a:t>transactions</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US" dirty="0"/>
              <a:t>Sources:  Bank of England, HM Revenue and Customs and Bank calculations.</a:t>
            </a:r>
            <a:endParaRPr lang="en-GB" dirty="0"/>
          </a:p>
          <a:p>
            <a:r>
              <a:rPr lang="en-US" dirty="0"/>
              <a:t> </a:t>
            </a:r>
            <a:endParaRPr lang="en-GB" dirty="0"/>
          </a:p>
          <a:p>
            <a:r>
              <a:rPr lang="en-US" dirty="0"/>
              <a:t>(a)	Number of residential property transactions for values of £40,000 or above.</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5" y="1453253"/>
            <a:ext cx="5538837" cy="4385471"/>
          </a:xfrm>
          <a:prstGeom prst="rect">
            <a:avLst/>
          </a:prstGeom>
        </p:spPr>
      </p:pic>
    </p:spTree>
    <p:extLst>
      <p:ext uri="{BB962C8B-B14F-4D97-AF65-F5344CB8AC3E}">
        <p14:creationId xmlns:p14="http://schemas.microsoft.com/office/powerpoint/2010/main" val="7000865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2.8</a:t>
            </a:r>
            <a:r>
              <a:rPr lang="en-US" dirty="0" smtClean="0"/>
              <a:t>  House </a:t>
            </a:r>
            <a:r>
              <a:rPr lang="en-US" dirty="0"/>
              <a:t>price inflation remains </a:t>
            </a:r>
            <a:r>
              <a:rPr lang="en-US" dirty="0" smtClean="0"/>
              <a:t>robust</a:t>
            </a:r>
            <a:endParaRPr lang="en-GB" dirty="0" smtClean="0"/>
          </a:p>
          <a:p>
            <a:pPr lvl="2"/>
            <a:r>
              <a:rPr lang="en-US" dirty="0" smtClean="0"/>
              <a:t>House </a:t>
            </a:r>
            <a:r>
              <a:rPr lang="en-US" dirty="0"/>
              <a:t>prices and indicators of house price </a:t>
            </a:r>
            <a:r>
              <a:rPr lang="en-US" dirty="0" smtClean="0"/>
              <a:t>inflation</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US" dirty="0"/>
              <a:t>Sources:  Bank of England, Halifax, Nationwide, Royal Institution of Chartered Surveyors (RICS) and Bank calculations.</a:t>
            </a:r>
            <a:endParaRPr lang="en-GB" dirty="0"/>
          </a:p>
          <a:p>
            <a:r>
              <a:rPr lang="en-US" dirty="0"/>
              <a:t> </a:t>
            </a:r>
            <a:endParaRPr lang="en-GB" dirty="0"/>
          </a:p>
          <a:p>
            <a:r>
              <a:rPr lang="en-US" dirty="0"/>
              <a:t>(a)	Swathe includes RICS balances for prices over the past three months, price expectations over the next three months (lagged three months), the new buyer enquiries balance less the instructions to sell balance (lagged six months) and the sales to stock ratio (lagged one month), scaled to match the mean and variance of three-month on three-month </a:t>
            </a:r>
            <a:r>
              <a:rPr lang="en-US" dirty="0" err="1"/>
              <a:t>annualised</a:t>
            </a:r>
            <a:r>
              <a:rPr lang="en-US" dirty="0"/>
              <a:t> growth in the average of the Halifax and Nationwide measures of house prices since 2000.</a:t>
            </a:r>
            <a:endParaRPr lang="en-GB" dirty="0"/>
          </a:p>
          <a:p>
            <a:r>
              <a:rPr lang="en-US" dirty="0"/>
              <a:t>(b)	House prices are an average of the Halifax and Nationwide measures.</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5" y="1378419"/>
            <a:ext cx="5491897" cy="4432410"/>
          </a:xfrm>
          <a:prstGeom prst="rect">
            <a:avLst/>
          </a:prstGeom>
        </p:spPr>
      </p:pic>
    </p:spTree>
    <p:extLst>
      <p:ext uri="{BB962C8B-B14F-4D97-AF65-F5344CB8AC3E}">
        <p14:creationId xmlns:p14="http://schemas.microsoft.com/office/powerpoint/2010/main" val="1437429502"/>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2016-02-04T00:00:00+00:00</PublishDate>
    <PublishingExpirationDate xmlns="http://schemas.microsoft.com/sharepoint/v3" xsi:nil="true"/>
    <IncludeContentsInIndex xmlns="http://schemas.microsoft.com/sharepoint/v3">true</IncludeContentsInIndex>
    <PublishingStartDate xmlns="http://schemas.microsoft.com/sharepoint/v3">2016-02-04T12:05:00+00:00</PublishingStartDate>
    <BOEKeywords xmlns="http://schemas.microsoft.com/sharepoint/v3/fields">Bank of England Inflation Report August 2013, IR, monetary policy, MPC, Output and supply</BOEKeywords>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51</Value>
    </TaxCatchAll>
    <BOETwoLevelApprovalUnapprovedUrls xmlns="CEE65117-4BBE-4C9C-8465-20A300C4D3E5"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4F2BA893-CFF4-4AF1-9D1D-0600F4183E19}"/>
</file>

<file path=customXml/itemProps4.xml><?xml version="1.0" encoding="utf-8"?>
<ds:datastoreItem xmlns:ds="http://schemas.openxmlformats.org/officeDocument/2006/customXml" ds:itemID="{E6AA7180-EBBC-4198-B464-286589FAC22E}"/>
</file>

<file path=docProps/app.xml><?xml version="1.0" encoding="utf-8"?>
<Properties xmlns="http://schemas.openxmlformats.org/officeDocument/2006/extended-properties" xmlns:vt="http://schemas.openxmlformats.org/officeDocument/2006/docPropsVTypes">
  <Template>IR POWERPOINT TEMPLATE</Template>
  <TotalTime>232</TotalTime>
  <Words>432</Words>
  <Application>Microsoft Office PowerPoint</Application>
  <PresentationFormat>On-screen Show (4:3)</PresentationFormat>
  <Paragraphs>102</Paragraphs>
  <Slides>21</Slides>
  <Notes>14</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IR POWERPOINT TEMPLATE</vt:lpstr>
      <vt:lpstr>Inflation Report February 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2: demand and output</dc:title>
  <dc:subject>Demand and output</dc:subject>
  <dc:creator>Bank of England</dc:creator>
  <cp:keywords/>
  <dc:description/>
  <cp:lastModifiedBy>Lowe, Paul</cp:lastModifiedBy>
  <cp:revision>53</cp:revision>
  <cp:lastPrinted>2016-02-03T10:13:04Z</cp:lastPrinted>
  <dcterms:created xsi:type="dcterms:W3CDTF">2015-08-04T14:53:05Z</dcterms:created>
  <dcterms:modified xsi:type="dcterms:W3CDTF">2016-02-03T18:52:45Z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